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1" r:id="rId4"/>
    <p:sldId id="262" r:id="rId5"/>
    <p:sldId id="386" r:id="rId6"/>
    <p:sldId id="346" r:id="rId7"/>
    <p:sldId id="361" r:id="rId8"/>
    <p:sldId id="362" r:id="rId9"/>
    <p:sldId id="319" r:id="rId10"/>
    <p:sldId id="358" r:id="rId11"/>
    <p:sldId id="369" r:id="rId12"/>
    <p:sldId id="370" r:id="rId13"/>
    <p:sldId id="371" r:id="rId14"/>
    <p:sldId id="385" r:id="rId15"/>
    <p:sldId id="387" r:id="rId16"/>
    <p:sldId id="373" r:id="rId17"/>
    <p:sldId id="374" r:id="rId18"/>
    <p:sldId id="380" r:id="rId19"/>
    <p:sldId id="383" r:id="rId20"/>
    <p:sldId id="282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uV0Zh6EjGK0p/Ra0uJNFQ==" hashData="XGJh9gw9s6jE5U03bZz/0iQf8Pk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 Arko-Dadzie" initials="G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8D9C36"/>
    <a:srgbClr val="DCE6F2"/>
    <a:srgbClr val="8EB4E3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1" autoAdjust="0"/>
    <p:restoredTop sz="94705"/>
  </p:normalViewPr>
  <p:slideViewPr>
    <p:cSldViewPr>
      <p:cViewPr>
        <p:scale>
          <a:sx n="40" d="100"/>
          <a:sy n="40" d="100"/>
        </p:scale>
        <p:origin x="-225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38853-7F4A-CF40-8C7A-A75DA88950EE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41DD7-7603-5B4F-BD98-E9289727C031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>
              <a:latin typeface="Century Gothic"/>
              <a:cs typeface="Century Gothic"/>
            </a:rPr>
            <a:t>Sources of Stress</a:t>
          </a:r>
        </a:p>
      </dgm:t>
    </dgm:pt>
    <dgm:pt modelId="{842C703E-AFFC-9742-819B-4C4D93062310}" type="parTrans" cxnId="{A16ED86F-EC5D-5740-B438-BEAF368A1022}">
      <dgm:prSet/>
      <dgm:spPr/>
      <dgm:t>
        <a:bodyPr/>
        <a:lstStyle/>
        <a:p>
          <a:endParaRPr lang="en-US"/>
        </a:p>
      </dgm:t>
    </dgm:pt>
    <dgm:pt modelId="{B45B04A5-1C92-2646-8B90-2615A6079B69}" type="sibTrans" cxnId="{A16ED86F-EC5D-5740-B438-BEAF368A1022}">
      <dgm:prSet/>
      <dgm:spPr/>
      <dgm:t>
        <a:bodyPr/>
        <a:lstStyle/>
        <a:p>
          <a:endParaRPr lang="en-US"/>
        </a:p>
      </dgm:t>
    </dgm:pt>
    <dgm:pt modelId="{7ABD3DD5-1FCD-414F-85FF-9AF32F6B5705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sz="1400" dirty="0">
              <a:solidFill>
                <a:schemeClr val="tx1"/>
              </a:solidFill>
              <a:latin typeface="Century Gothic"/>
              <a:cs typeface="Century Gothic"/>
            </a:rPr>
            <a:t>Environment</a:t>
          </a:r>
        </a:p>
      </dgm:t>
    </dgm:pt>
    <dgm:pt modelId="{B07AADE0-E661-5D44-A980-A0BDAD710404}" type="parTrans" cxnId="{0F07C763-6434-CD48-BD0C-AA0AB7314537}">
      <dgm:prSet/>
      <dgm:spPr/>
      <dgm:t>
        <a:bodyPr/>
        <a:lstStyle/>
        <a:p>
          <a:endParaRPr lang="en-US"/>
        </a:p>
      </dgm:t>
    </dgm:pt>
    <dgm:pt modelId="{F3B90D75-6419-8742-B2C0-AA6A851565C2}" type="sibTrans" cxnId="{0F07C763-6434-CD48-BD0C-AA0AB7314537}">
      <dgm:prSet/>
      <dgm:spPr/>
      <dgm:t>
        <a:bodyPr/>
        <a:lstStyle/>
        <a:p>
          <a:endParaRPr lang="en-US"/>
        </a:p>
      </dgm:t>
    </dgm:pt>
    <dgm:pt modelId="{2E2FE4C9-76A1-AE4A-9143-A5822DCF9F6B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sz="1400" spc="-120" dirty="0">
              <a:solidFill>
                <a:srgbClr val="000000"/>
              </a:solidFill>
              <a:latin typeface="Century Gothic"/>
              <a:cs typeface="Century Gothic"/>
            </a:rPr>
            <a:t>Organizational</a:t>
          </a:r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 Environment</a:t>
          </a:r>
        </a:p>
      </dgm:t>
    </dgm:pt>
    <dgm:pt modelId="{1A0B90D7-6747-6B42-AF4B-BD2DD431075C}" type="parTrans" cxnId="{57049E0D-614E-FE49-93A1-6525AEC47ADC}">
      <dgm:prSet/>
      <dgm:spPr/>
      <dgm:t>
        <a:bodyPr/>
        <a:lstStyle/>
        <a:p>
          <a:endParaRPr lang="en-US"/>
        </a:p>
      </dgm:t>
    </dgm:pt>
    <dgm:pt modelId="{BFCBA995-4F68-8143-89F7-35ACE6CC12F7}" type="sibTrans" cxnId="{57049E0D-614E-FE49-93A1-6525AEC47ADC}">
      <dgm:prSet/>
      <dgm:spPr/>
      <dgm:t>
        <a:bodyPr/>
        <a:lstStyle/>
        <a:p>
          <a:endParaRPr lang="en-US"/>
        </a:p>
      </dgm:t>
    </dgm:pt>
    <dgm:pt modelId="{DFDFDA10-C919-2B4E-B524-1471471B99F5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sz="1400" spc="-40" dirty="0">
              <a:solidFill>
                <a:srgbClr val="000000"/>
              </a:solidFill>
              <a:latin typeface="Century Gothic"/>
              <a:cs typeface="Century Gothic"/>
            </a:rPr>
            <a:t>Interpersonal </a:t>
          </a:r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Factors</a:t>
          </a:r>
        </a:p>
      </dgm:t>
    </dgm:pt>
    <dgm:pt modelId="{F6C1BE17-8DF7-3E46-87C8-ADEE20C86425}" type="parTrans" cxnId="{6E20D2F9-CD68-E44A-B863-3190CE442ADF}">
      <dgm:prSet/>
      <dgm:spPr/>
      <dgm:t>
        <a:bodyPr/>
        <a:lstStyle/>
        <a:p>
          <a:endParaRPr lang="en-US"/>
        </a:p>
      </dgm:t>
    </dgm:pt>
    <dgm:pt modelId="{93EE79DF-5C58-1448-98AB-48308607E703}" type="sibTrans" cxnId="{6E20D2F9-CD68-E44A-B863-3190CE442ADF}">
      <dgm:prSet/>
      <dgm:spPr/>
      <dgm:t>
        <a:bodyPr/>
        <a:lstStyle/>
        <a:p>
          <a:endParaRPr lang="en-US"/>
        </a:p>
      </dgm:t>
    </dgm:pt>
    <dgm:pt modelId="{D7EE45A1-84D3-EF43-9AB7-29F1C1572AFD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Personality Factors</a:t>
          </a:r>
        </a:p>
      </dgm:t>
    </dgm:pt>
    <dgm:pt modelId="{94661252-5724-B445-A020-E7311BACABAF}" type="parTrans" cxnId="{B0E1F5C5-7ED2-8D44-9A05-B5643DB42D4F}">
      <dgm:prSet/>
      <dgm:spPr/>
      <dgm:t>
        <a:bodyPr/>
        <a:lstStyle/>
        <a:p>
          <a:endParaRPr lang="en-US"/>
        </a:p>
      </dgm:t>
    </dgm:pt>
    <dgm:pt modelId="{FB94C8A5-916C-3B4F-BF1E-6D5ED5B27937}" type="sibTrans" cxnId="{B0E1F5C5-7ED2-8D44-9A05-B5643DB42D4F}">
      <dgm:prSet/>
      <dgm:spPr/>
      <dgm:t>
        <a:bodyPr/>
        <a:lstStyle/>
        <a:p>
          <a:endParaRPr lang="en-US"/>
        </a:p>
      </dgm:t>
    </dgm:pt>
    <dgm:pt modelId="{000A79B8-AE22-8740-B30B-E1F7F1047460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Biological Factors</a:t>
          </a:r>
        </a:p>
      </dgm:t>
    </dgm:pt>
    <dgm:pt modelId="{F0B6B0F6-D84C-284E-A2BC-B2AD50FD7975}" type="parTrans" cxnId="{CC39FC3F-94E6-2842-87E8-8CC08708DF8E}">
      <dgm:prSet/>
      <dgm:spPr/>
      <dgm:t>
        <a:bodyPr/>
        <a:lstStyle/>
        <a:p>
          <a:endParaRPr lang="en-US"/>
        </a:p>
      </dgm:t>
    </dgm:pt>
    <dgm:pt modelId="{33D0A2EF-B55F-9C44-BB16-723B70A275F8}" type="sibTrans" cxnId="{CC39FC3F-94E6-2842-87E8-8CC08708DF8E}">
      <dgm:prSet/>
      <dgm:spPr/>
      <dgm:t>
        <a:bodyPr/>
        <a:lstStyle/>
        <a:p>
          <a:endParaRPr lang="en-US"/>
        </a:p>
      </dgm:t>
    </dgm:pt>
    <dgm:pt modelId="{BC6ACDB9-6C35-0C47-AE16-37B3EC921D6D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sz="1400" spc="-80" dirty="0">
              <a:solidFill>
                <a:srgbClr val="000000"/>
              </a:solidFill>
              <a:latin typeface="Century Gothic"/>
              <a:cs typeface="Century Gothic"/>
            </a:rPr>
            <a:t>Psychological </a:t>
          </a:r>
          <a:r>
            <a:rPr lang="en-US" sz="1400" dirty="0">
              <a:solidFill>
                <a:srgbClr val="000000"/>
              </a:solidFill>
              <a:latin typeface="Century Gothic"/>
              <a:cs typeface="Century Gothic"/>
            </a:rPr>
            <a:t>Factors</a:t>
          </a:r>
        </a:p>
      </dgm:t>
    </dgm:pt>
    <dgm:pt modelId="{5045CC59-A04A-674C-969E-D8483DC4B6BD}" type="parTrans" cxnId="{4705050C-326D-C241-AB01-F927188FC367}">
      <dgm:prSet/>
      <dgm:spPr/>
      <dgm:t>
        <a:bodyPr/>
        <a:lstStyle/>
        <a:p>
          <a:endParaRPr lang="en-US"/>
        </a:p>
      </dgm:t>
    </dgm:pt>
    <dgm:pt modelId="{E49447DB-FA98-424D-B3B7-E1D6A464945D}" type="sibTrans" cxnId="{4705050C-326D-C241-AB01-F927188FC367}">
      <dgm:prSet/>
      <dgm:spPr/>
      <dgm:t>
        <a:bodyPr/>
        <a:lstStyle/>
        <a:p>
          <a:endParaRPr lang="en-US"/>
        </a:p>
      </dgm:t>
    </dgm:pt>
    <dgm:pt modelId="{341FEE5A-9CDC-A94A-B947-B3F8165C94C9}" type="pres">
      <dgm:prSet presAssocID="{29038853-7F4A-CF40-8C7A-A75DA88950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EBD95A-4B56-3D47-AFF9-FE97E516E1D4}" type="pres">
      <dgm:prSet presAssocID="{88541DD7-7603-5B4F-BD98-E9289727C031}" presName="centerShape" presStyleLbl="node0" presStyleIdx="0" presStyleCnt="1" custScaleX="105162" custScaleY="105162"/>
      <dgm:spPr/>
      <dgm:t>
        <a:bodyPr/>
        <a:lstStyle/>
        <a:p>
          <a:endParaRPr lang="en-US"/>
        </a:p>
      </dgm:t>
    </dgm:pt>
    <dgm:pt modelId="{1476ADCD-061F-AD49-A026-C953110B0CC2}" type="pres">
      <dgm:prSet presAssocID="{B07AADE0-E661-5D44-A980-A0BDAD710404}" presName="Name9" presStyleLbl="parChTrans1D2" presStyleIdx="0" presStyleCnt="6"/>
      <dgm:spPr/>
      <dgm:t>
        <a:bodyPr/>
        <a:lstStyle/>
        <a:p>
          <a:endParaRPr lang="en-US"/>
        </a:p>
      </dgm:t>
    </dgm:pt>
    <dgm:pt modelId="{0058B3A8-FCD2-1D42-B652-1892773447BE}" type="pres">
      <dgm:prSet presAssocID="{B07AADE0-E661-5D44-A980-A0BDAD71040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ADF106B1-015B-2D4D-9A0E-8D885EEBE681}" type="pres">
      <dgm:prSet presAssocID="{7ABD3DD5-1FCD-414F-85FF-9AF32F6B5705}" presName="node" presStyleLbl="node1" presStyleIdx="0" presStyleCnt="6" custScaleX="109762" custScaleY="10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AE842-FDED-5F40-AFED-E0FF78794F39}" type="pres">
      <dgm:prSet presAssocID="{1A0B90D7-6747-6B42-AF4B-BD2DD431075C}" presName="Name9" presStyleLbl="parChTrans1D2" presStyleIdx="1" presStyleCnt="6"/>
      <dgm:spPr/>
      <dgm:t>
        <a:bodyPr/>
        <a:lstStyle/>
        <a:p>
          <a:endParaRPr lang="en-US"/>
        </a:p>
      </dgm:t>
    </dgm:pt>
    <dgm:pt modelId="{8BB6DA68-951D-8C4B-8948-10EB44BC854E}" type="pres">
      <dgm:prSet presAssocID="{1A0B90D7-6747-6B42-AF4B-BD2DD431075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C38AA1C5-EAEE-F64B-866B-ED7769C27744}" type="pres">
      <dgm:prSet presAssocID="{2E2FE4C9-76A1-AE4A-9143-A5822DCF9F6B}" presName="node" presStyleLbl="node1" presStyleIdx="1" presStyleCnt="6" custScaleX="114499" custScaleY="10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D4CEA-E36A-FF4E-9370-6D521BC9F9EC}" type="pres">
      <dgm:prSet presAssocID="{F6C1BE17-8DF7-3E46-87C8-ADEE20C86425}" presName="Name9" presStyleLbl="parChTrans1D2" presStyleIdx="2" presStyleCnt="6"/>
      <dgm:spPr/>
      <dgm:t>
        <a:bodyPr/>
        <a:lstStyle/>
        <a:p>
          <a:endParaRPr lang="en-US"/>
        </a:p>
      </dgm:t>
    </dgm:pt>
    <dgm:pt modelId="{BAB528BF-EA1B-1746-9E0C-9BFDEBCDE8BE}" type="pres">
      <dgm:prSet presAssocID="{F6C1BE17-8DF7-3E46-87C8-ADEE20C86425}" presName="connTx" presStyleLbl="parChTrans1D2" presStyleIdx="2" presStyleCnt="6"/>
      <dgm:spPr/>
      <dgm:t>
        <a:bodyPr/>
        <a:lstStyle/>
        <a:p>
          <a:endParaRPr lang="en-US"/>
        </a:p>
      </dgm:t>
    </dgm:pt>
    <dgm:pt modelId="{CDD61054-177E-834E-B1C1-B2AE173CD23D}" type="pres">
      <dgm:prSet presAssocID="{DFDFDA10-C919-2B4E-B524-1471471B99F5}" presName="node" presStyleLbl="node1" presStyleIdx="2" presStyleCnt="6" custScaleX="105162" custScaleY="10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D0EC3-F5BE-FF49-850C-F6FD1709CCBD}" type="pres">
      <dgm:prSet presAssocID="{94661252-5724-B445-A020-E7311BACABAF}" presName="Name9" presStyleLbl="parChTrans1D2" presStyleIdx="3" presStyleCnt="6"/>
      <dgm:spPr/>
      <dgm:t>
        <a:bodyPr/>
        <a:lstStyle/>
        <a:p>
          <a:endParaRPr lang="en-US"/>
        </a:p>
      </dgm:t>
    </dgm:pt>
    <dgm:pt modelId="{BA1359DC-6609-C047-BE9C-E49454ECC7E0}" type="pres">
      <dgm:prSet presAssocID="{94661252-5724-B445-A020-E7311BACABA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64752244-F9C3-1E41-B31D-E736F7543DC9}" type="pres">
      <dgm:prSet presAssocID="{D7EE45A1-84D3-EF43-9AB7-29F1C1572AFD}" presName="node" presStyleLbl="node1" presStyleIdx="3" presStyleCnt="6" custScaleX="105162" custScaleY="10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A9C46-CCD0-C147-AA78-D3C8069BB1D9}" type="pres">
      <dgm:prSet presAssocID="{F0B6B0F6-D84C-284E-A2BC-B2AD50FD7975}" presName="Name9" presStyleLbl="parChTrans1D2" presStyleIdx="4" presStyleCnt="6"/>
      <dgm:spPr/>
      <dgm:t>
        <a:bodyPr/>
        <a:lstStyle/>
        <a:p>
          <a:endParaRPr lang="en-US"/>
        </a:p>
      </dgm:t>
    </dgm:pt>
    <dgm:pt modelId="{464ED10D-452F-D341-8FE0-270C70BD85F3}" type="pres">
      <dgm:prSet presAssocID="{F0B6B0F6-D84C-284E-A2BC-B2AD50FD7975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8542B56-DFBB-714D-AA51-3F9CC16CB01A}" type="pres">
      <dgm:prSet presAssocID="{000A79B8-AE22-8740-B30B-E1F7F1047460}" presName="node" presStyleLbl="node1" presStyleIdx="4" presStyleCnt="6" custScaleX="105162" custScaleY="10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A8D40-A988-714B-BF30-BE80513F1094}" type="pres">
      <dgm:prSet presAssocID="{5045CC59-A04A-674C-969E-D8483DC4B6BD}" presName="Name9" presStyleLbl="parChTrans1D2" presStyleIdx="5" presStyleCnt="6"/>
      <dgm:spPr/>
      <dgm:t>
        <a:bodyPr/>
        <a:lstStyle/>
        <a:p>
          <a:endParaRPr lang="en-US"/>
        </a:p>
      </dgm:t>
    </dgm:pt>
    <dgm:pt modelId="{86FDB9F6-F0FE-0048-BE8A-8B3B1AD3BD93}" type="pres">
      <dgm:prSet presAssocID="{5045CC59-A04A-674C-969E-D8483DC4B6BD}" presName="connTx" presStyleLbl="parChTrans1D2" presStyleIdx="5" presStyleCnt="6"/>
      <dgm:spPr/>
      <dgm:t>
        <a:bodyPr/>
        <a:lstStyle/>
        <a:p>
          <a:endParaRPr lang="en-US"/>
        </a:p>
      </dgm:t>
    </dgm:pt>
    <dgm:pt modelId="{74A32BE2-2AD2-B14E-9755-A064E8CEDE4E}" type="pres">
      <dgm:prSet presAssocID="{BC6ACDB9-6C35-0C47-AE16-37B3EC921D6D}" presName="node" presStyleLbl="node1" presStyleIdx="5" presStyleCnt="6" custScaleX="105162" custScaleY="105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61CB4-8027-E844-AECA-1B4D4C959D0B}" type="presOf" srcId="{B07AADE0-E661-5D44-A980-A0BDAD710404}" destId="{0058B3A8-FCD2-1D42-B652-1892773447BE}" srcOrd="1" destOrd="0" presId="urn:microsoft.com/office/officeart/2005/8/layout/radial1"/>
    <dgm:cxn modelId="{C66CB788-20C3-CE45-A1F4-57C631D8798C}" type="presOf" srcId="{000A79B8-AE22-8740-B30B-E1F7F1047460}" destId="{68542B56-DFBB-714D-AA51-3F9CC16CB01A}" srcOrd="0" destOrd="0" presId="urn:microsoft.com/office/officeart/2005/8/layout/radial1"/>
    <dgm:cxn modelId="{57049E0D-614E-FE49-93A1-6525AEC47ADC}" srcId="{88541DD7-7603-5B4F-BD98-E9289727C031}" destId="{2E2FE4C9-76A1-AE4A-9143-A5822DCF9F6B}" srcOrd="1" destOrd="0" parTransId="{1A0B90D7-6747-6B42-AF4B-BD2DD431075C}" sibTransId="{BFCBA995-4F68-8143-89F7-35ACE6CC12F7}"/>
    <dgm:cxn modelId="{1402CB3D-50DB-A44B-ADAF-4935946BF477}" type="presOf" srcId="{D7EE45A1-84D3-EF43-9AB7-29F1C1572AFD}" destId="{64752244-F9C3-1E41-B31D-E736F7543DC9}" srcOrd="0" destOrd="0" presId="urn:microsoft.com/office/officeart/2005/8/layout/radial1"/>
    <dgm:cxn modelId="{D8F2F74B-422A-F547-81A8-358D01913FAE}" type="presOf" srcId="{94661252-5724-B445-A020-E7311BACABAF}" destId="{95FD0EC3-F5BE-FF49-850C-F6FD1709CCBD}" srcOrd="0" destOrd="0" presId="urn:microsoft.com/office/officeart/2005/8/layout/radial1"/>
    <dgm:cxn modelId="{E271EAEA-34FE-4D43-B837-C884CB57CE08}" type="presOf" srcId="{5045CC59-A04A-674C-969E-D8483DC4B6BD}" destId="{86FDB9F6-F0FE-0048-BE8A-8B3B1AD3BD93}" srcOrd="1" destOrd="0" presId="urn:microsoft.com/office/officeart/2005/8/layout/radial1"/>
    <dgm:cxn modelId="{4705050C-326D-C241-AB01-F927188FC367}" srcId="{88541DD7-7603-5B4F-BD98-E9289727C031}" destId="{BC6ACDB9-6C35-0C47-AE16-37B3EC921D6D}" srcOrd="5" destOrd="0" parTransId="{5045CC59-A04A-674C-969E-D8483DC4B6BD}" sibTransId="{E49447DB-FA98-424D-B3B7-E1D6A464945D}"/>
    <dgm:cxn modelId="{B0E1F5C5-7ED2-8D44-9A05-B5643DB42D4F}" srcId="{88541DD7-7603-5B4F-BD98-E9289727C031}" destId="{D7EE45A1-84D3-EF43-9AB7-29F1C1572AFD}" srcOrd="3" destOrd="0" parTransId="{94661252-5724-B445-A020-E7311BACABAF}" sibTransId="{FB94C8A5-916C-3B4F-BF1E-6D5ED5B27937}"/>
    <dgm:cxn modelId="{B979FEA9-4179-8A4F-BF4E-0E2126EDC881}" type="presOf" srcId="{F0B6B0F6-D84C-284E-A2BC-B2AD50FD7975}" destId="{714A9C46-CCD0-C147-AA78-D3C8069BB1D9}" srcOrd="0" destOrd="0" presId="urn:microsoft.com/office/officeart/2005/8/layout/radial1"/>
    <dgm:cxn modelId="{6F9EA745-C98F-444D-B754-F4C25730BDC9}" type="presOf" srcId="{1A0B90D7-6747-6B42-AF4B-BD2DD431075C}" destId="{380AE842-FDED-5F40-AFED-E0FF78794F39}" srcOrd="0" destOrd="0" presId="urn:microsoft.com/office/officeart/2005/8/layout/radial1"/>
    <dgm:cxn modelId="{0F07C763-6434-CD48-BD0C-AA0AB7314537}" srcId="{88541DD7-7603-5B4F-BD98-E9289727C031}" destId="{7ABD3DD5-1FCD-414F-85FF-9AF32F6B5705}" srcOrd="0" destOrd="0" parTransId="{B07AADE0-E661-5D44-A980-A0BDAD710404}" sibTransId="{F3B90D75-6419-8742-B2C0-AA6A851565C2}"/>
    <dgm:cxn modelId="{A4DF27B3-D4A4-E34D-9044-32A2470A1BA1}" type="presOf" srcId="{DFDFDA10-C919-2B4E-B524-1471471B99F5}" destId="{CDD61054-177E-834E-B1C1-B2AE173CD23D}" srcOrd="0" destOrd="0" presId="urn:microsoft.com/office/officeart/2005/8/layout/radial1"/>
    <dgm:cxn modelId="{A16ED86F-EC5D-5740-B438-BEAF368A1022}" srcId="{29038853-7F4A-CF40-8C7A-A75DA88950EE}" destId="{88541DD7-7603-5B4F-BD98-E9289727C031}" srcOrd="0" destOrd="0" parTransId="{842C703E-AFFC-9742-819B-4C4D93062310}" sibTransId="{B45B04A5-1C92-2646-8B90-2615A6079B69}"/>
    <dgm:cxn modelId="{5FDECC8F-86E4-C047-BA6E-AA534E1E9BAA}" type="presOf" srcId="{F6C1BE17-8DF7-3E46-87C8-ADEE20C86425}" destId="{57AD4CEA-E36A-FF4E-9370-6D521BC9F9EC}" srcOrd="0" destOrd="0" presId="urn:microsoft.com/office/officeart/2005/8/layout/radial1"/>
    <dgm:cxn modelId="{CC39FC3F-94E6-2842-87E8-8CC08708DF8E}" srcId="{88541DD7-7603-5B4F-BD98-E9289727C031}" destId="{000A79B8-AE22-8740-B30B-E1F7F1047460}" srcOrd="4" destOrd="0" parTransId="{F0B6B0F6-D84C-284E-A2BC-B2AD50FD7975}" sibTransId="{33D0A2EF-B55F-9C44-BB16-723B70A275F8}"/>
    <dgm:cxn modelId="{11DB787C-BD68-7D48-9C86-D03EC72295D4}" type="presOf" srcId="{F6C1BE17-8DF7-3E46-87C8-ADEE20C86425}" destId="{BAB528BF-EA1B-1746-9E0C-9BFDEBCDE8BE}" srcOrd="1" destOrd="0" presId="urn:microsoft.com/office/officeart/2005/8/layout/radial1"/>
    <dgm:cxn modelId="{83B352A8-0A5E-F544-81BE-E3712AB0D2E0}" type="presOf" srcId="{2E2FE4C9-76A1-AE4A-9143-A5822DCF9F6B}" destId="{C38AA1C5-EAEE-F64B-866B-ED7769C27744}" srcOrd="0" destOrd="0" presId="urn:microsoft.com/office/officeart/2005/8/layout/radial1"/>
    <dgm:cxn modelId="{07CB07DB-63C2-9B4D-ADB6-D23A436C7721}" type="presOf" srcId="{BC6ACDB9-6C35-0C47-AE16-37B3EC921D6D}" destId="{74A32BE2-2AD2-B14E-9755-A064E8CEDE4E}" srcOrd="0" destOrd="0" presId="urn:microsoft.com/office/officeart/2005/8/layout/radial1"/>
    <dgm:cxn modelId="{6BC97A87-BA06-EA49-A61A-8128F7EB2888}" type="presOf" srcId="{B07AADE0-E661-5D44-A980-A0BDAD710404}" destId="{1476ADCD-061F-AD49-A026-C953110B0CC2}" srcOrd="0" destOrd="0" presId="urn:microsoft.com/office/officeart/2005/8/layout/radial1"/>
    <dgm:cxn modelId="{26228199-EEFC-594A-9933-FE4C2F138851}" type="presOf" srcId="{29038853-7F4A-CF40-8C7A-A75DA88950EE}" destId="{341FEE5A-9CDC-A94A-B947-B3F8165C94C9}" srcOrd="0" destOrd="0" presId="urn:microsoft.com/office/officeart/2005/8/layout/radial1"/>
    <dgm:cxn modelId="{8A8FB8FC-568A-EC46-8370-9EA4ACB6049E}" type="presOf" srcId="{5045CC59-A04A-674C-969E-D8483DC4B6BD}" destId="{A21A8D40-A988-714B-BF30-BE80513F1094}" srcOrd="0" destOrd="0" presId="urn:microsoft.com/office/officeart/2005/8/layout/radial1"/>
    <dgm:cxn modelId="{4407065F-91F0-3A46-8274-A66CD7244E1C}" type="presOf" srcId="{94661252-5724-B445-A020-E7311BACABAF}" destId="{BA1359DC-6609-C047-BE9C-E49454ECC7E0}" srcOrd="1" destOrd="0" presId="urn:microsoft.com/office/officeart/2005/8/layout/radial1"/>
    <dgm:cxn modelId="{5BF63C37-3E07-4F4F-AD8D-1D03B143C087}" type="presOf" srcId="{1A0B90D7-6747-6B42-AF4B-BD2DD431075C}" destId="{8BB6DA68-951D-8C4B-8948-10EB44BC854E}" srcOrd="1" destOrd="0" presId="urn:microsoft.com/office/officeart/2005/8/layout/radial1"/>
    <dgm:cxn modelId="{516A36B2-7B4E-2E46-B455-A550E444C8E7}" type="presOf" srcId="{88541DD7-7603-5B4F-BD98-E9289727C031}" destId="{7BEBD95A-4B56-3D47-AFF9-FE97E516E1D4}" srcOrd="0" destOrd="0" presId="urn:microsoft.com/office/officeart/2005/8/layout/radial1"/>
    <dgm:cxn modelId="{6E20D2F9-CD68-E44A-B863-3190CE442ADF}" srcId="{88541DD7-7603-5B4F-BD98-E9289727C031}" destId="{DFDFDA10-C919-2B4E-B524-1471471B99F5}" srcOrd="2" destOrd="0" parTransId="{F6C1BE17-8DF7-3E46-87C8-ADEE20C86425}" sibTransId="{93EE79DF-5C58-1448-98AB-48308607E703}"/>
    <dgm:cxn modelId="{8118C792-F00D-304E-8F36-CE82223E1506}" type="presOf" srcId="{7ABD3DD5-1FCD-414F-85FF-9AF32F6B5705}" destId="{ADF106B1-015B-2D4D-9A0E-8D885EEBE681}" srcOrd="0" destOrd="0" presId="urn:microsoft.com/office/officeart/2005/8/layout/radial1"/>
    <dgm:cxn modelId="{2BDA760D-A436-F545-8C0B-8308B0FF487E}" type="presOf" srcId="{F0B6B0F6-D84C-284E-A2BC-B2AD50FD7975}" destId="{464ED10D-452F-D341-8FE0-270C70BD85F3}" srcOrd="1" destOrd="0" presId="urn:microsoft.com/office/officeart/2005/8/layout/radial1"/>
    <dgm:cxn modelId="{A454C675-D60E-7948-BCA1-FAE0CAC9E1E8}" type="presParOf" srcId="{341FEE5A-9CDC-A94A-B947-B3F8165C94C9}" destId="{7BEBD95A-4B56-3D47-AFF9-FE97E516E1D4}" srcOrd="0" destOrd="0" presId="urn:microsoft.com/office/officeart/2005/8/layout/radial1"/>
    <dgm:cxn modelId="{538AC9A9-E927-794B-A2D1-1FE8970DD3ED}" type="presParOf" srcId="{341FEE5A-9CDC-A94A-B947-B3F8165C94C9}" destId="{1476ADCD-061F-AD49-A026-C953110B0CC2}" srcOrd="1" destOrd="0" presId="urn:microsoft.com/office/officeart/2005/8/layout/radial1"/>
    <dgm:cxn modelId="{A93BC93A-61A7-3D48-B029-63BDBA6F1DC1}" type="presParOf" srcId="{1476ADCD-061F-AD49-A026-C953110B0CC2}" destId="{0058B3A8-FCD2-1D42-B652-1892773447BE}" srcOrd="0" destOrd="0" presId="urn:microsoft.com/office/officeart/2005/8/layout/radial1"/>
    <dgm:cxn modelId="{86916863-1C2A-3246-A5E5-25A43683C0D0}" type="presParOf" srcId="{341FEE5A-9CDC-A94A-B947-B3F8165C94C9}" destId="{ADF106B1-015B-2D4D-9A0E-8D885EEBE681}" srcOrd="2" destOrd="0" presId="urn:microsoft.com/office/officeart/2005/8/layout/radial1"/>
    <dgm:cxn modelId="{ACF20ECE-0AC3-1C4D-B1A8-B9DAF13B4E38}" type="presParOf" srcId="{341FEE5A-9CDC-A94A-B947-B3F8165C94C9}" destId="{380AE842-FDED-5F40-AFED-E0FF78794F39}" srcOrd="3" destOrd="0" presId="urn:microsoft.com/office/officeart/2005/8/layout/radial1"/>
    <dgm:cxn modelId="{6E0100CF-3C2B-354C-807B-C7F3BAEE5AA6}" type="presParOf" srcId="{380AE842-FDED-5F40-AFED-E0FF78794F39}" destId="{8BB6DA68-951D-8C4B-8948-10EB44BC854E}" srcOrd="0" destOrd="0" presId="urn:microsoft.com/office/officeart/2005/8/layout/radial1"/>
    <dgm:cxn modelId="{BAC36E38-2B99-2945-B42A-2F0F6A105011}" type="presParOf" srcId="{341FEE5A-9CDC-A94A-B947-B3F8165C94C9}" destId="{C38AA1C5-EAEE-F64B-866B-ED7769C27744}" srcOrd="4" destOrd="0" presId="urn:microsoft.com/office/officeart/2005/8/layout/radial1"/>
    <dgm:cxn modelId="{264E5B6B-C99D-1140-9F74-AB577860D373}" type="presParOf" srcId="{341FEE5A-9CDC-A94A-B947-B3F8165C94C9}" destId="{57AD4CEA-E36A-FF4E-9370-6D521BC9F9EC}" srcOrd="5" destOrd="0" presId="urn:microsoft.com/office/officeart/2005/8/layout/radial1"/>
    <dgm:cxn modelId="{D2278009-8D3F-1F40-A6C4-DC3A00E19968}" type="presParOf" srcId="{57AD4CEA-E36A-FF4E-9370-6D521BC9F9EC}" destId="{BAB528BF-EA1B-1746-9E0C-9BFDEBCDE8BE}" srcOrd="0" destOrd="0" presId="urn:microsoft.com/office/officeart/2005/8/layout/radial1"/>
    <dgm:cxn modelId="{45964AFB-0A94-9A49-99D5-174299085F52}" type="presParOf" srcId="{341FEE5A-9CDC-A94A-B947-B3F8165C94C9}" destId="{CDD61054-177E-834E-B1C1-B2AE173CD23D}" srcOrd="6" destOrd="0" presId="urn:microsoft.com/office/officeart/2005/8/layout/radial1"/>
    <dgm:cxn modelId="{7EF07945-D0BD-4F46-B672-726F7B9EDED9}" type="presParOf" srcId="{341FEE5A-9CDC-A94A-B947-B3F8165C94C9}" destId="{95FD0EC3-F5BE-FF49-850C-F6FD1709CCBD}" srcOrd="7" destOrd="0" presId="urn:microsoft.com/office/officeart/2005/8/layout/radial1"/>
    <dgm:cxn modelId="{09A43D47-3328-F24C-90A8-DF0D029C3304}" type="presParOf" srcId="{95FD0EC3-F5BE-FF49-850C-F6FD1709CCBD}" destId="{BA1359DC-6609-C047-BE9C-E49454ECC7E0}" srcOrd="0" destOrd="0" presId="urn:microsoft.com/office/officeart/2005/8/layout/radial1"/>
    <dgm:cxn modelId="{73F510AE-3187-7140-8B64-9FCE91459C35}" type="presParOf" srcId="{341FEE5A-9CDC-A94A-B947-B3F8165C94C9}" destId="{64752244-F9C3-1E41-B31D-E736F7543DC9}" srcOrd="8" destOrd="0" presId="urn:microsoft.com/office/officeart/2005/8/layout/radial1"/>
    <dgm:cxn modelId="{64553347-D0BC-5D4C-9A19-BD734CB2D322}" type="presParOf" srcId="{341FEE5A-9CDC-A94A-B947-B3F8165C94C9}" destId="{714A9C46-CCD0-C147-AA78-D3C8069BB1D9}" srcOrd="9" destOrd="0" presId="urn:microsoft.com/office/officeart/2005/8/layout/radial1"/>
    <dgm:cxn modelId="{B9C507D7-5BFE-ED4E-9159-8A8A71454DB4}" type="presParOf" srcId="{714A9C46-CCD0-C147-AA78-D3C8069BB1D9}" destId="{464ED10D-452F-D341-8FE0-270C70BD85F3}" srcOrd="0" destOrd="0" presId="urn:microsoft.com/office/officeart/2005/8/layout/radial1"/>
    <dgm:cxn modelId="{3F63A924-9AE1-8841-800E-399335587CCE}" type="presParOf" srcId="{341FEE5A-9CDC-A94A-B947-B3F8165C94C9}" destId="{68542B56-DFBB-714D-AA51-3F9CC16CB01A}" srcOrd="10" destOrd="0" presId="urn:microsoft.com/office/officeart/2005/8/layout/radial1"/>
    <dgm:cxn modelId="{7395B548-DBB8-694F-9A42-B9D0CD920C94}" type="presParOf" srcId="{341FEE5A-9CDC-A94A-B947-B3F8165C94C9}" destId="{A21A8D40-A988-714B-BF30-BE80513F1094}" srcOrd="11" destOrd="0" presId="urn:microsoft.com/office/officeart/2005/8/layout/radial1"/>
    <dgm:cxn modelId="{88B2D4AD-F06C-8F45-9C6D-19D4AD68D218}" type="presParOf" srcId="{A21A8D40-A988-714B-BF30-BE80513F1094}" destId="{86FDB9F6-F0FE-0048-BE8A-8B3B1AD3BD93}" srcOrd="0" destOrd="0" presId="urn:microsoft.com/office/officeart/2005/8/layout/radial1"/>
    <dgm:cxn modelId="{90739E0F-2730-3446-932E-BAA39E6B5C85}" type="presParOf" srcId="{341FEE5A-9CDC-A94A-B947-B3F8165C94C9}" destId="{74A32BE2-2AD2-B14E-9755-A064E8CEDE4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need to type</a:t>
            </a:r>
            <a:r>
              <a:rPr lang="en-US" baseline="0" dirty="0"/>
              <a:t> out explanations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5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CPTM 3.11.1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29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600200" y="3515104"/>
              <a:ext cx="6613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Stress Management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3.10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3: </a:t>
            </a: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Individual Peacekeeping Personnel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Types of Stress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1752600"/>
            <a:ext cx="2895600" cy="1371600"/>
          </a:xfrm>
          <a:prstGeom prst="roundRect">
            <a:avLst/>
          </a:prstGeom>
          <a:solidFill>
            <a:srgbClr val="00206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In normal situations</a:t>
            </a:r>
            <a:endParaRPr lang="en-US" sz="24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3276600"/>
            <a:ext cx="2895600" cy="1371600"/>
          </a:xfrm>
          <a:prstGeom prst="roundRect">
            <a:avLst/>
          </a:prstGeom>
          <a:solidFill>
            <a:srgbClr val="00206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In abnormal situations</a:t>
            </a:r>
            <a:endParaRPr lang="en-US" sz="24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1828800"/>
            <a:ext cx="4953000" cy="12192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Basic Stress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Cumulative Stress</a:t>
            </a:r>
            <a:endParaRPr lang="en-US" sz="2000" dirty="0">
              <a:solidFill>
                <a:srgbClr val="00000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3352800"/>
            <a:ext cx="4953000" cy="12192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Traumatic/Critical Incident Stress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Post-Traumatic Stress Disorder (PTSD)</a:t>
            </a:r>
            <a:endParaRPr lang="en-US" sz="2000" dirty="0">
              <a:solidFill>
                <a:srgbClr val="00000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Basic Stress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1295400" y="1676400"/>
            <a:ext cx="6553200" cy="4495800"/>
          </a:xfrm>
          <a:prstGeom prst="rect">
            <a:avLst/>
          </a:prstGeom>
          <a:ln>
            <a:solidFill>
              <a:schemeClr val="accent1">
                <a:alpha val="9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735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Cumulative Stress</a:t>
            </a:r>
          </a:p>
        </p:txBody>
      </p:sp>
      <p:pic>
        <p:nvPicPr>
          <p:cNvPr id="9" name="Content Placeholder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752600"/>
            <a:ext cx="6553200" cy="4495800"/>
          </a:xfrm>
          <a:prstGeom prst="rect">
            <a:avLst/>
          </a:prstGeom>
          <a:ln>
            <a:solidFill>
              <a:schemeClr val="accent1">
                <a:alpha val="9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728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Traumatic/Critical Incident Stress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1295400" y="1752600"/>
            <a:ext cx="6553200" cy="4495800"/>
          </a:xfrm>
          <a:prstGeom prst="rect">
            <a:avLst/>
          </a:prstGeom>
          <a:ln>
            <a:solidFill>
              <a:schemeClr val="accent1">
                <a:alpha val="90000"/>
              </a:schemeClr>
            </a:solidFill>
          </a:ln>
        </p:spPr>
      </p:pic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6464300" y="4953000"/>
            <a:ext cx="762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8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 result of symptoms </a:t>
            </a:r>
            <a:r>
              <a:rPr lang="en-US" sz="2400" dirty="0">
                <a:latin typeface="Century Gothic"/>
                <a:cs typeface="Century Gothic"/>
              </a:rPr>
              <a:t>of </a:t>
            </a:r>
            <a:r>
              <a:rPr lang="en-US" sz="2400" dirty="0" smtClean="0">
                <a:latin typeface="Century Gothic"/>
                <a:cs typeface="Century Gothic"/>
              </a:rPr>
              <a:t>traumatic/critical </a:t>
            </a:r>
            <a:r>
              <a:rPr lang="en-US" sz="2400" dirty="0">
                <a:latin typeface="Century Gothic"/>
                <a:cs typeface="Century Gothic"/>
              </a:rPr>
              <a:t>incident stress </a:t>
            </a:r>
            <a:r>
              <a:rPr lang="en-US" sz="2400" dirty="0" smtClean="0">
                <a:latin typeface="Century Gothic"/>
                <a:cs typeface="Century Gothic"/>
              </a:rPr>
              <a:t>lasting </a:t>
            </a:r>
            <a:r>
              <a:rPr lang="en-US" sz="2400" dirty="0">
                <a:latin typeface="Century Gothic"/>
                <a:cs typeface="Century Gothic"/>
              </a:rPr>
              <a:t>more than a month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 more serious condition 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Diagnosis and treatment </a:t>
            </a:r>
            <a:r>
              <a:rPr lang="en-US" sz="2400" dirty="0" smtClean="0">
                <a:latin typeface="Century Gothic"/>
                <a:cs typeface="Century Gothic"/>
              </a:rPr>
              <a:t>by </a:t>
            </a:r>
            <a:r>
              <a:rPr lang="en-US" sz="2400" dirty="0">
                <a:latin typeface="Century Gothic"/>
                <a:cs typeface="Century Gothic"/>
              </a:rPr>
              <a:t>a specialist</a:t>
            </a: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Post-Traumatic Stress 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Disorder (PTSD)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09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What are the sources of stress in your life?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What symptoms of negative stress do you experience?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List negative ways you deal with stress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List positive ways to manage stress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15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Intro and close</a:t>
            </a:r>
            <a:r>
              <a:rPr lang="en-US" sz="2400" dirty="0">
                <a:latin typeface="Century Gothic" panose="020B0502020202020204" pitchFamily="34" charset="0"/>
              </a:rPr>
              <a:t>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Individual </a:t>
            </a:r>
            <a:r>
              <a:rPr lang="en-US" sz="2400" dirty="0">
                <a:latin typeface="Century Gothic" panose="020B0502020202020204" pitchFamily="34" charset="0"/>
              </a:rPr>
              <a:t>work: </a:t>
            </a:r>
            <a:r>
              <a:rPr lang="en-US" sz="2400" dirty="0" smtClean="0">
                <a:latin typeface="Century Gothic" panose="020B0502020202020204" pitchFamily="34" charset="0"/>
              </a:rPr>
              <a:t>12 minutes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01000" y="381000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3.10.2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Personal Stress Profile</a:t>
            </a:r>
            <a:endParaRPr lang="en-US" sz="2400" i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981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0200" y="1752600"/>
            <a:ext cx="6705600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u="sng" dirty="0">
                <a:solidFill>
                  <a:srgbClr val="8D9C36"/>
                </a:solidFill>
                <a:latin typeface="Century Gothic"/>
                <a:cs typeface="Century Gothic"/>
              </a:rPr>
              <a:t>A</a:t>
            </a:r>
            <a:r>
              <a:rPr lang="en-US" sz="2400" dirty="0">
                <a:latin typeface="Century Gothic"/>
                <a:cs typeface="Century Gothic"/>
              </a:rPr>
              <a:t> = Awareness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b="1" u="sng" dirty="0">
                <a:solidFill>
                  <a:srgbClr val="8D9C36"/>
                </a:solidFill>
                <a:latin typeface="Century Gothic"/>
                <a:cs typeface="Century Gothic"/>
              </a:rPr>
              <a:t>B</a:t>
            </a:r>
            <a:r>
              <a:rPr lang="en-US" sz="2400" dirty="0">
                <a:latin typeface="Century Gothic"/>
                <a:cs typeface="Century Gothic"/>
              </a:rPr>
              <a:t> = Balance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b="1" u="sng" dirty="0">
                <a:solidFill>
                  <a:srgbClr val="8D9C36"/>
                </a:solidFill>
                <a:latin typeface="Century Gothic"/>
                <a:cs typeface="Century Gothic"/>
              </a:rPr>
              <a:t>C</a:t>
            </a:r>
            <a:r>
              <a:rPr lang="en-US" sz="2400" dirty="0">
                <a:latin typeface="Century Gothic"/>
                <a:cs typeface="Century Gothic"/>
              </a:rPr>
              <a:t> = Control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Important to recognize the source of negative stress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Know yourself and your limits to manage stress effectively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Managing stress is all about taking control of your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Coping with Stress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ABC Strategy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97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Change your thinking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Change your </a:t>
            </a:r>
            <a:r>
              <a:rPr lang="en-US" sz="2400" dirty="0" err="1">
                <a:latin typeface="Century Gothic"/>
                <a:cs typeface="Century Gothic"/>
              </a:rPr>
              <a:t>behaviour</a:t>
            </a:r>
            <a:endParaRPr lang="en-US" sz="2400" dirty="0">
              <a:latin typeface="Century Gothic"/>
              <a:cs typeface="Century Gothic"/>
            </a:endParaRP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Change your lifestyle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Stress Management Techniques</a:t>
            </a:r>
          </a:p>
        </p:txBody>
      </p:sp>
      <p:pic>
        <p:nvPicPr>
          <p:cNvPr id="16" name="Picture 2" descr="http://heylittlespender.com/wp-content/uploads/2014/10/relax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198751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5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71935"/>
            <a:ext cx="7391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Occurs </a:t>
            </a:r>
            <a:r>
              <a:rPr lang="en-US" sz="2400" dirty="0">
                <a:latin typeface="Century Gothic"/>
                <a:cs typeface="Century Gothic"/>
              </a:rPr>
              <a:t>when normal coping mechanisms do not work or when stress is inappropriately dealt with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Damaging to our health and welfare in the long run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Substance abuse (drugs, self-prescribed medicine, alcohol, coffee) and </a:t>
            </a:r>
            <a:r>
              <a:rPr lang="en-US" sz="2400" dirty="0" err="1">
                <a:latin typeface="Century Gothic"/>
                <a:cs typeface="Century Gothic"/>
              </a:rPr>
              <a:t>behavioural</a:t>
            </a:r>
            <a:r>
              <a:rPr lang="en-US" sz="2400" dirty="0">
                <a:latin typeface="Century Gothic"/>
                <a:cs typeface="Century Gothic"/>
              </a:rPr>
              <a:t> modification (stress sex, overeating)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Maladaptive Coping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35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71935"/>
            <a:ext cx="73914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Contact your staff counselor, medical service, UN examining physician and peer support personnel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Discuss with a trusted friend and/or family member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Managers should be aware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Work as a team with your </a:t>
            </a:r>
            <a:r>
              <a:rPr lang="en-US" sz="2400" dirty="0" smtClean="0">
                <a:latin typeface="Century Gothic"/>
                <a:cs typeface="Century Gothic"/>
              </a:rPr>
              <a:t>colleagues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Additional Help &amp; Resources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2" descr="http://images.clipartpanda.com/clipart-smiley-face-smiley_face_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0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Be aware: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High-risk areas or crisis operations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Need to carry out work without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adverse effect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Work/life balance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Symptoms of negative stress – physical, psychological, </a:t>
            </a:r>
            <a:r>
              <a:rPr lang="en-US" sz="2400" dirty="0" err="1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behavioural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Sources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stress – environment, interpersonal, personality, biological, psychological factors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Different types of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stress – general, cumulative, traumatic/critical incident, PTSD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ABC strategy – awareness, balance, control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symptoms of negative stress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sources of stress	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different types of stress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stress management techniques and coping methods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9629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3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Definition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Stress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Useful versus Harmful Stress – Positive versus Negative Stress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Sources of Stress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Types of Stress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Coping with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Stress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Consider your work as peacekeeping personnel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Why are you at risk of stress due to your job?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List other high-risk jobs and draw comparisons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Discuss the importance of self-care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Group </a:t>
            </a:r>
            <a:r>
              <a:rPr lang="en-US" sz="2400" dirty="0">
                <a:latin typeface="Century Gothic" panose="020B0502020202020204" pitchFamily="34" charset="0"/>
              </a:rPr>
              <a:t>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Discussion: 3 minutes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01000" y="381000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3.10.1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280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Job-related Stress</a:t>
            </a:r>
            <a:endParaRPr lang="en-US" sz="2400" i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037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Definition of Stress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Stress:</a:t>
            </a:r>
            <a:r>
              <a:rPr lang="en-US" sz="2400" dirty="0">
                <a:latin typeface="Century Gothic"/>
                <a:cs typeface="Century Gothic"/>
              </a:rPr>
              <a:t> any change or demand that the human system (mind, body, spirit) is required to meet or respond to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Stress is simply the body’s response to changes that create taxing demands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Stress is not always a bad thing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2" descr="http://1stmuse.com/adonis/Thinking_M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77708"/>
            <a:ext cx="24003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0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Useful versus Harmful Stress –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Positive versus Negative Stress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 the presence of a threatening or dangerous situation, the person reacts with the “fight or flight” response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Distress:</a:t>
            </a:r>
            <a:r>
              <a:rPr lang="en-US" sz="2400" dirty="0">
                <a:latin typeface="Century Gothic"/>
                <a:cs typeface="Century Gothic"/>
              </a:rPr>
              <a:t> any stress that occurs too often (frequency), lasts too long (duration) and is too severe (intensity)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 consequence of long-term </a:t>
            </a:r>
            <a:r>
              <a:rPr lang="en-US" sz="2400" dirty="0" err="1">
                <a:latin typeface="Century Gothic"/>
                <a:cs typeface="Century Gothic"/>
              </a:rPr>
              <a:t>distressors</a:t>
            </a:r>
            <a:r>
              <a:rPr lang="en-US" sz="2400" dirty="0">
                <a:latin typeface="Century Gothic"/>
                <a:cs typeface="Century Gothic"/>
              </a:rPr>
              <a:t> or daily cumulative (negative) stress is “breaking down”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385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Useful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versus Harmful Stress –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Positive versus Negative Stress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29355"/>
              </p:ext>
            </p:extLst>
          </p:nvPr>
        </p:nvGraphicFramePr>
        <p:xfrm>
          <a:off x="228600" y="2362200"/>
          <a:ext cx="8763000" cy="2309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indent="0" algn="ctr">
                        <a:buFont typeface="Wingdings" charset="2"/>
                        <a:buNone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Common Symptoms of Negative Stress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endParaRPr lang="en-US" sz="1600" b="1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8EB4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endParaRPr lang="en-US" sz="1600" b="1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Physical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Psychological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Behavioural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314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Fatigue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Back</a:t>
                      </a: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 pain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Headache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Ulcer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Memory loss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Poor</a:t>
                      </a: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 concentration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Decrease in esteem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Depression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Verbal outburst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Increased smoking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Increased alcohol</a:t>
                      </a: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 use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="0" baseline="0" dirty="0">
                          <a:latin typeface="Century Gothic"/>
                          <a:cs typeface="Century Gothic"/>
                        </a:rPr>
                        <a:t>Eating disorders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8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Sources of Stress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69524768"/>
              </p:ext>
            </p:extLst>
          </p:nvPr>
        </p:nvGraphicFramePr>
        <p:xfrm>
          <a:off x="304800" y="9906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19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13702</TotalTime>
  <Words>758</Words>
  <Application>Microsoft Office PowerPoint</Application>
  <PresentationFormat>On-screen Show (4:3)</PresentationFormat>
  <Paragraphs>179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160</cp:revision>
  <dcterms:created xsi:type="dcterms:W3CDTF">2015-12-09T18:20:24Z</dcterms:created>
  <dcterms:modified xsi:type="dcterms:W3CDTF">2017-05-08T17:11:20Z</dcterms:modified>
</cp:coreProperties>
</file>